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9" r:id="rId3"/>
    <p:sldId id="353" r:id="rId4"/>
    <p:sldId id="374" r:id="rId5"/>
    <p:sldId id="373" r:id="rId6"/>
    <p:sldId id="322" r:id="rId7"/>
    <p:sldId id="357" r:id="rId8"/>
    <p:sldId id="358" r:id="rId9"/>
    <p:sldId id="360" r:id="rId10"/>
    <p:sldId id="375" r:id="rId11"/>
    <p:sldId id="362" r:id="rId12"/>
    <p:sldId id="361" r:id="rId13"/>
    <p:sldId id="363" r:id="rId14"/>
    <p:sldId id="365" r:id="rId15"/>
    <p:sldId id="366" r:id="rId16"/>
    <p:sldId id="367" r:id="rId17"/>
    <p:sldId id="368" r:id="rId18"/>
    <p:sldId id="369" r:id="rId19"/>
    <p:sldId id="370" r:id="rId20"/>
    <p:sldId id="371" r:id="rId21"/>
    <p:sldId id="376" r:id="rId22"/>
    <p:sldId id="372" r:id="rId23"/>
    <p:sldId id="377" r:id="rId24"/>
    <p:sldId id="378" r:id="rId25"/>
    <p:sldId id="379" r:id="rId26"/>
    <p:sldId id="380" r:id="rId27"/>
  </p:sldIdLst>
  <p:sldSz cx="18288000" cy="10287000"/>
  <p:notesSz cx="6858000" cy="9144000"/>
  <p:embeddedFontLst>
    <p:embeddedFont>
      <p:font typeface="Playfair Display" panose="020B0604020202020204" charset="0"/>
      <p:regular r:id="rId28"/>
    </p:embeddedFont>
    <p:embeddedFont>
      <p:font typeface="Lato Bold" panose="020B0604020202020204" charset="0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Playfair Display Bold" panose="020B0604020202020204" charset="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5C8F901-651D-435D-A825-F463AE62DBB9}">
          <p14:sldIdLst>
            <p14:sldId id="257"/>
            <p14:sldId id="259"/>
            <p14:sldId id="353"/>
            <p14:sldId id="374"/>
            <p14:sldId id="373"/>
            <p14:sldId id="322"/>
            <p14:sldId id="357"/>
          </p14:sldIdLst>
        </p14:section>
        <p14:section name="Untitled Section" id="{7CF144B2-83AF-445B-900B-C53880A5E029}">
          <p14:sldIdLst>
            <p14:sldId id="358"/>
            <p14:sldId id="360"/>
            <p14:sldId id="375"/>
            <p14:sldId id="362"/>
            <p14:sldId id="361"/>
            <p14:sldId id="363"/>
            <p14:sldId id="365"/>
            <p14:sldId id="366"/>
            <p14:sldId id="367"/>
            <p14:sldId id="368"/>
            <p14:sldId id="369"/>
            <p14:sldId id="370"/>
            <p14:sldId id="371"/>
            <p14:sldId id="376"/>
            <p14:sldId id="372"/>
            <p14:sldId id="377"/>
            <p14:sldId id="378"/>
            <p14:sldId id="379"/>
            <p14:sldId id="3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$ER" initials="U" lastIdx="1" clrIdx="0">
    <p:extLst>
      <p:ext uri="{19B8F6BF-5375-455C-9EA6-DF929625EA0E}">
        <p15:presenceInfo xmlns:p15="http://schemas.microsoft.com/office/powerpoint/2012/main" userId="U$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94010" autoAdjust="0"/>
  </p:normalViewPr>
  <p:slideViewPr>
    <p:cSldViewPr>
      <p:cViewPr varScale="1">
        <p:scale>
          <a:sx n="50" d="100"/>
          <a:sy n="50" d="100"/>
        </p:scale>
        <p:origin x="51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.svg>
</file>

<file path=ppt/media/image18.png>
</file>

<file path=ppt/media/image19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sv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9771" y="0"/>
            <a:ext cx="3179313" cy="12301979"/>
            <a:chOff x="0" y="0"/>
            <a:chExt cx="4239083" cy="16402639"/>
          </a:xfrm>
        </p:grpSpPr>
        <p:grpSp>
          <p:nvGrpSpPr>
            <p:cNvPr id="3" name="Group 3"/>
            <p:cNvGrpSpPr/>
            <p:nvPr/>
          </p:nvGrpSpPr>
          <p:grpSpPr>
            <a:xfrm>
              <a:off x="1413028" y="0"/>
              <a:ext cx="2826056" cy="16402639"/>
              <a:chOff x="0" y="0"/>
              <a:chExt cx="558233" cy="3240027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558233" cy="3240027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3240027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3240027"/>
                    </a:lnTo>
                    <a:lnTo>
                      <a:pt x="0" y="3240027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558233" cy="32876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0" y="0"/>
              <a:ext cx="2826056" cy="16402639"/>
              <a:chOff x="0" y="0"/>
              <a:chExt cx="558233" cy="32400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58233" cy="3240027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3240027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3240027"/>
                    </a:lnTo>
                    <a:lnTo>
                      <a:pt x="0" y="3240027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58233" cy="32876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-937757" y="0"/>
            <a:ext cx="3179313" cy="12301979"/>
            <a:chOff x="0" y="0"/>
            <a:chExt cx="4239083" cy="16402639"/>
          </a:xfrm>
        </p:grpSpPr>
        <p:grpSp>
          <p:nvGrpSpPr>
            <p:cNvPr id="10" name="Group 10"/>
            <p:cNvGrpSpPr/>
            <p:nvPr/>
          </p:nvGrpSpPr>
          <p:grpSpPr>
            <a:xfrm>
              <a:off x="1413028" y="0"/>
              <a:ext cx="2826056" cy="16402639"/>
              <a:chOff x="0" y="0"/>
              <a:chExt cx="558233" cy="3240027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558233" cy="3240027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3240027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3240027"/>
                    </a:lnTo>
                    <a:lnTo>
                      <a:pt x="0" y="3240027"/>
                    </a:lnTo>
                    <a:close/>
                  </a:path>
                </a:pathLst>
              </a:custGeom>
              <a:solidFill>
                <a:srgbClr val="5271FF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47625"/>
                <a:ext cx="558233" cy="32876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0" y="0"/>
              <a:ext cx="2826056" cy="16402639"/>
              <a:chOff x="0" y="0"/>
              <a:chExt cx="558233" cy="3240027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558233" cy="3240027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3240027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3240027"/>
                    </a:lnTo>
                    <a:lnTo>
                      <a:pt x="0" y="3240027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558233" cy="32876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17" name="TextBox 17"/>
          <p:cNvSpPr txBox="1"/>
          <p:nvPr/>
        </p:nvSpPr>
        <p:spPr>
          <a:xfrm>
            <a:off x="5791200" y="2857500"/>
            <a:ext cx="10287000" cy="46551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122"/>
              </a:lnSpc>
            </a:pPr>
            <a:r>
              <a:rPr lang="en-US" sz="5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Playfair Display"/>
              </a:rPr>
              <a:t>Introduction to </a:t>
            </a:r>
            <a:r>
              <a:rPr lang="en-US" sz="5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Playfair Display"/>
              </a:rPr>
              <a:t>Convolutional Neural Networks</a:t>
            </a:r>
          </a:p>
          <a:p>
            <a:pPr algn="ctr">
              <a:lnSpc>
                <a:spcPts val="12122"/>
              </a:lnSpc>
            </a:pPr>
            <a:r>
              <a:rPr lang="en-US" sz="5400" b="1" u="sng" dirty="0" smtClean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Project: Cats </a:t>
            </a:r>
            <a:r>
              <a:rPr lang="en-US" sz="5400" b="1" u="sng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vs</a:t>
            </a:r>
            <a:r>
              <a:rPr lang="en-US" sz="5400" b="1" u="sng" dirty="0" smtClean="0">
                <a:solidFill>
                  <a:srgbClr val="000000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 dogs prediction</a:t>
            </a:r>
            <a:endParaRPr lang="en-US" sz="5400" b="1" u="sng" dirty="0">
              <a:solidFill>
                <a:srgbClr val="000000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7"/>
          <p:cNvSpPr txBox="1"/>
          <p:nvPr/>
        </p:nvSpPr>
        <p:spPr>
          <a:xfrm>
            <a:off x="685800" y="723900"/>
            <a:ext cx="15541556" cy="62837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6000" b="1" u="sng" dirty="0" smtClean="0"/>
              <a:t>How convolutional Networks work?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endParaRPr lang="en-US" sz="6000" b="1" u="sng" dirty="0">
              <a:sym typeface="Lato Bold"/>
            </a:endParaRPr>
          </a:p>
          <a:p>
            <a:pPr marL="857250" indent="-857250">
              <a:lnSpc>
                <a:spcPts val="49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6000" dirty="0" smtClean="0">
                <a:sym typeface="Lato Bold"/>
              </a:rPr>
              <a:t>They divide image into sections </a:t>
            </a:r>
          </a:p>
          <a:p>
            <a:pPr marL="857250" indent="-857250">
              <a:lnSpc>
                <a:spcPts val="49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6000" dirty="0" smtClean="0">
                <a:sym typeface="Lato Bold"/>
              </a:rPr>
              <a:t>Identify different patterns individually</a:t>
            </a:r>
          </a:p>
          <a:p>
            <a:pPr marL="857250" indent="-857250">
              <a:lnSpc>
                <a:spcPts val="49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6000" dirty="0">
              <a:sym typeface="Lato Bold"/>
            </a:endParaRPr>
          </a:p>
          <a:p>
            <a:pPr marL="857250" indent="-857250">
              <a:lnSpc>
                <a:spcPts val="49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6000" dirty="0" smtClean="0">
              <a:sym typeface="Lato Bold"/>
            </a:endParaRP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6000" dirty="0" smtClean="0">
                <a:sym typeface="Lato Bold"/>
              </a:rPr>
              <a:t>CNN use the concept of filters to detect the presence of certain features as per our requirement.</a:t>
            </a:r>
          </a:p>
          <a:p>
            <a:pPr marL="685800" indent="-685800">
              <a:lnSpc>
                <a:spcPts val="49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5400" dirty="0" smtClean="0">
              <a:sym typeface="Lato Bold"/>
            </a:endParaRPr>
          </a:p>
        </p:txBody>
      </p:sp>
    </p:spTree>
    <p:extLst>
      <p:ext uri="{BB962C8B-B14F-4D97-AF65-F5344CB8AC3E}">
        <p14:creationId xmlns:p14="http://schemas.microsoft.com/office/powerpoint/2010/main" val="1734622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800100"/>
            <a:ext cx="14430375" cy="800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543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7"/>
          <p:cNvSpPr txBox="1"/>
          <p:nvPr/>
        </p:nvSpPr>
        <p:spPr>
          <a:xfrm>
            <a:off x="533400" y="647700"/>
            <a:ext cx="15541556" cy="37702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6000" b="1" u="sng" dirty="0" smtClean="0"/>
              <a:t>How convolutional Networks work?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endParaRPr lang="en-US" sz="6000" b="1" u="sng" dirty="0">
              <a:sym typeface="Lato Bold"/>
            </a:endParaRP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5400" dirty="0" smtClean="0">
                <a:sym typeface="Lato Bold"/>
              </a:rPr>
              <a:t>Here we want to check is a loop is presen</a:t>
            </a:r>
            <a:r>
              <a:rPr lang="en-US" sz="5400" dirty="0" smtClean="0">
                <a:sym typeface="Lato Bold"/>
              </a:rPr>
              <a:t>t in this image or not?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5400" dirty="0" smtClean="0">
                <a:sym typeface="Lato Bold"/>
              </a:rPr>
              <a:t>Tak</a:t>
            </a:r>
            <a:r>
              <a:rPr lang="en-US" sz="5400" dirty="0" smtClean="0">
                <a:sym typeface="Lato Bold"/>
              </a:rPr>
              <a:t>e the filter of loop and rotate it over our image to find the location of loop</a:t>
            </a:r>
            <a:endParaRPr lang="en-US" sz="5400" dirty="0" smtClean="0">
              <a:sym typeface="Lato Bold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0" y="4076700"/>
            <a:ext cx="103632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40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495300"/>
            <a:ext cx="14277975" cy="7315200"/>
          </a:xfrm>
          <a:prstGeom prst="rect">
            <a:avLst/>
          </a:prstGeom>
        </p:spPr>
      </p:pic>
      <p:sp>
        <p:nvSpPr>
          <p:cNvPr id="4" name="TextBox 27"/>
          <p:cNvSpPr txBox="1"/>
          <p:nvPr/>
        </p:nvSpPr>
        <p:spPr>
          <a:xfrm>
            <a:off x="1066800" y="8170030"/>
            <a:ext cx="13487400" cy="1262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4800" dirty="0" smtClean="0">
                <a:sym typeface="Lato Bold"/>
              </a:rPr>
              <a:t>Reading data from original image and transferring it to the feature map using convolutional operation.</a:t>
            </a:r>
            <a:endParaRPr lang="en-US" sz="4800" dirty="0">
              <a:sym typeface="Lato Bold"/>
            </a:endParaRPr>
          </a:p>
        </p:txBody>
      </p:sp>
    </p:spTree>
    <p:extLst>
      <p:ext uri="{BB962C8B-B14F-4D97-AF65-F5344CB8AC3E}">
        <p14:creationId xmlns:p14="http://schemas.microsoft.com/office/powerpoint/2010/main" val="2474800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495300"/>
            <a:ext cx="10972800" cy="441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6057900"/>
            <a:ext cx="11610974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116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-190500"/>
            <a:ext cx="10467975" cy="60766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0" y="3951188"/>
            <a:ext cx="11201400" cy="629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29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876300"/>
            <a:ext cx="13011150" cy="7315200"/>
          </a:xfrm>
          <a:prstGeom prst="rect">
            <a:avLst/>
          </a:prstGeom>
        </p:spPr>
      </p:pic>
      <p:sp>
        <p:nvSpPr>
          <p:cNvPr id="4" name="TextBox 27"/>
          <p:cNvSpPr txBox="1"/>
          <p:nvPr/>
        </p:nvSpPr>
        <p:spPr>
          <a:xfrm>
            <a:off x="1066800" y="8170030"/>
            <a:ext cx="13487400" cy="1262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4800" dirty="0" smtClean="0">
                <a:sym typeface="Lato Bold"/>
              </a:rPr>
              <a:t>Feature map has value near to 1 where the concerned shape or pattern is found</a:t>
            </a:r>
            <a:endParaRPr lang="en-US" sz="4800" dirty="0">
              <a:sym typeface="Lato Bold"/>
            </a:endParaRPr>
          </a:p>
        </p:txBody>
      </p:sp>
    </p:spTree>
    <p:extLst>
      <p:ext uri="{BB962C8B-B14F-4D97-AF65-F5344CB8AC3E}">
        <p14:creationId xmlns:p14="http://schemas.microsoft.com/office/powerpoint/2010/main" val="381949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800100"/>
            <a:ext cx="16459200" cy="7315200"/>
          </a:xfrm>
          <a:prstGeom prst="rect">
            <a:avLst/>
          </a:prstGeom>
        </p:spPr>
      </p:pic>
      <p:sp>
        <p:nvSpPr>
          <p:cNvPr id="4" name="TextBox 27"/>
          <p:cNvSpPr txBox="1"/>
          <p:nvPr/>
        </p:nvSpPr>
        <p:spPr>
          <a:xfrm>
            <a:off x="914400" y="5981700"/>
            <a:ext cx="13487400" cy="1262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4800" dirty="0" smtClean="0">
                <a:sym typeface="Lato Bold"/>
              </a:rPr>
              <a:t>Convolutional filters are able to detect the patterns irrespective of their location in the image structure.</a:t>
            </a:r>
            <a:endParaRPr lang="en-US" sz="4800" dirty="0">
              <a:sym typeface="Lato Bold"/>
            </a:endParaRPr>
          </a:p>
        </p:txBody>
      </p:sp>
    </p:spTree>
    <p:extLst>
      <p:ext uri="{BB962C8B-B14F-4D97-AF65-F5344CB8AC3E}">
        <p14:creationId xmlns:p14="http://schemas.microsoft.com/office/powerpoint/2010/main" val="1047268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7"/>
          <p:cNvSpPr txBox="1"/>
          <p:nvPr/>
        </p:nvSpPr>
        <p:spPr>
          <a:xfrm>
            <a:off x="609600" y="8267700"/>
            <a:ext cx="13487400" cy="1262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4800" dirty="0" smtClean="0">
                <a:sym typeface="Lato Bold"/>
              </a:rPr>
              <a:t>We get three feature maps because we are detecting 3 patterns in digit 9 and so we have 3 filters.</a:t>
            </a:r>
            <a:endParaRPr lang="en-US" sz="4800" dirty="0">
              <a:sym typeface="Lato Bold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4191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695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425" y="14859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781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3"/>
          <p:cNvGrpSpPr/>
          <p:nvPr/>
        </p:nvGrpSpPr>
        <p:grpSpPr>
          <a:xfrm>
            <a:off x="11628148" y="2085479"/>
            <a:ext cx="5631152" cy="7558249"/>
            <a:chOff x="0" y="0"/>
            <a:chExt cx="7508202" cy="10077666"/>
          </a:xfrm>
        </p:grpSpPr>
        <p:sp>
          <p:nvSpPr>
            <p:cNvPr id="24" name="Freeform 24"/>
            <p:cNvSpPr/>
            <p:nvPr/>
          </p:nvSpPr>
          <p:spPr>
            <a:xfrm rot="-892123">
              <a:off x="598039" y="426990"/>
              <a:ext cx="4004390" cy="5183677"/>
            </a:xfrm>
            <a:custGeom>
              <a:avLst/>
              <a:gdLst/>
              <a:ahLst/>
              <a:cxnLst/>
              <a:rect l="l" t="t" r="r" b="b"/>
              <a:pathLst>
                <a:path w="4004390" h="5183677">
                  <a:moveTo>
                    <a:pt x="0" y="0"/>
                  </a:moveTo>
                  <a:lnTo>
                    <a:pt x="4004390" y="0"/>
                  </a:lnTo>
                  <a:lnTo>
                    <a:pt x="4004390" y="5183676"/>
                  </a:lnTo>
                  <a:lnTo>
                    <a:pt x="0" y="51836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5" name="Freeform 25"/>
            <p:cNvSpPr/>
            <p:nvPr/>
          </p:nvSpPr>
          <p:spPr>
            <a:xfrm rot="971148">
              <a:off x="2860691" y="4438604"/>
              <a:ext cx="4004390" cy="5183677"/>
            </a:xfrm>
            <a:custGeom>
              <a:avLst/>
              <a:gdLst/>
              <a:ahLst/>
              <a:cxnLst/>
              <a:rect l="l" t="t" r="r" b="b"/>
              <a:pathLst>
                <a:path w="4004390" h="5183677">
                  <a:moveTo>
                    <a:pt x="0" y="0"/>
                  </a:moveTo>
                  <a:lnTo>
                    <a:pt x="4004390" y="0"/>
                  </a:lnTo>
                  <a:lnTo>
                    <a:pt x="4004390" y="5183677"/>
                  </a:lnTo>
                  <a:lnTo>
                    <a:pt x="0" y="51836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=""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6" name="TextBox 26"/>
          <p:cNvSpPr txBox="1"/>
          <p:nvPr/>
        </p:nvSpPr>
        <p:spPr>
          <a:xfrm>
            <a:off x="340843" y="595561"/>
            <a:ext cx="8803157" cy="9996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54"/>
              </a:lnSpc>
            </a:pPr>
            <a:r>
              <a:rPr lang="en-US" sz="7479" b="1" dirty="0" smtClean="0">
                <a:solidFill>
                  <a:srgbClr val="231F2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List Of Contents</a:t>
            </a:r>
            <a:endParaRPr lang="en-US" sz="7479" b="1" dirty="0">
              <a:solidFill>
                <a:srgbClr val="231F20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644806" y="2314871"/>
            <a:ext cx="10928194" cy="2539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4900"/>
              </a:lnSpc>
              <a:spcBef>
                <a:spcPct val="0"/>
              </a:spcBef>
              <a:buAutoNum type="arabicPeriod"/>
            </a:pPr>
            <a:r>
              <a:rPr lang="en-US" sz="5400" dirty="0" smtClean="0">
                <a:sym typeface="Lato Bold"/>
              </a:rPr>
              <a:t>What are drawbacks of ANN</a:t>
            </a:r>
            <a:endParaRPr lang="en-US" sz="5400" dirty="0" smtClean="0">
              <a:sym typeface="Lato Bold"/>
            </a:endParaRPr>
          </a:p>
          <a:p>
            <a:pPr marL="514350" indent="-514350">
              <a:lnSpc>
                <a:spcPts val="4900"/>
              </a:lnSpc>
              <a:spcBef>
                <a:spcPct val="0"/>
              </a:spcBef>
              <a:buAutoNum type="arabicPeriod"/>
            </a:pPr>
            <a:endParaRPr lang="en-US" sz="5400" dirty="0" smtClean="0">
              <a:sym typeface="Lato Bold"/>
            </a:endParaRPr>
          </a:p>
          <a:p>
            <a:pPr marL="514350" indent="-514350">
              <a:lnSpc>
                <a:spcPts val="4900"/>
              </a:lnSpc>
              <a:spcBef>
                <a:spcPct val="0"/>
              </a:spcBef>
              <a:buAutoNum type="arabicPeriod"/>
            </a:pPr>
            <a:endParaRPr lang="en-US" sz="5400" dirty="0" smtClean="0">
              <a:sym typeface="Lato Bold"/>
            </a:endParaRPr>
          </a:p>
          <a:p>
            <a:pPr marL="514350" indent="-514350">
              <a:lnSpc>
                <a:spcPts val="4900"/>
              </a:lnSpc>
              <a:spcBef>
                <a:spcPct val="0"/>
              </a:spcBef>
              <a:buAutoNum type="arabicPeriod"/>
            </a:pPr>
            <a:endParaRPr lang="en-US" sz="5400" dirty="0" smtClean="0">
              <a:sym typeface="Lato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297402" y="9174133"/>
            <a:ext cx="8595440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7.      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Dicussion,Conclusion</a:t>
            </a: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 and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Refrences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0" y="0"/>
            <a:ext cx="19715559" cy="110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7488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0"/>
            <a:ext cx="18288000" cy="1070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4674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7"/>
          <p:cNvSpPr txBox="1"/>
          <p:nvPr/>
        </p:nvSpPr>
        <p:spPr>
          <a:xfrm>
            <a:off x="1122064" y="1236454"/>
            <a:ext cx="15541556" cy="43986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57250" indent="-857250">
              <a:lnSpc>
                <a:spcPts val="49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6000" b="1" u="sng" dirty="0" smtClean="0"/>
          </a:p>
          <a:p>
            <a:pPr marL="685800" indent="-685800">
              <a:lnSpc>
                <a:spcPts val="49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5400" dirty="0" smtClean="0"/>
              <a:t>In the 1</a:t>
            </a:r>
            <a:r>
              <a:rPr lang="en-US" sz="5400" baseline="30000" dirty="0" smtClean="0"/>
              <a:t>st</a:t>
            </a:r>
            <a:r>
              <a:rPr lang="en-US" sz="5400" dirty="0" smtClean="0"/>
              <a:t> part, using </a:t>
            </a:r>
            <a:r>
              <a:rPr lang="en-US" sz="5400" dirty="0" err="1" smtClean="0"/>
              <a:t>cnn</a:t>
            </a:r>
            <a:r>
              <a:rPr lang="en-US" sz="5400" dirty="0" smtClean="0"/>
              <a:t> operations, system will do feature extraction. What patterns are to be recognized?</a:t>
            </a:r>
          </a:p>
          <a:p>
            <a:pPr marL="685800" indent="-685800">
              <a:lnSpc>
                <a:spcPts val="49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5400" dirty="0" smtClean="0">
                <a:sym typeface="Lato Bold"/>
              </a:rPr>
              <a:t>In the 2</a:t>
            </a:r>
            <a:r>
              <a:rPr lang="en-US" sz="5400" baseline="30000" dirty="0" smtClean="0">
                <a:sym typeface="Lato Bold"/>
              </a:rPr>
              <a:t>nd</a:t>
            </a:r>
            <a:r>
              <a:rPr lang="en-US" sz="5400" dirty="0" smtClean="0">
                <a:sym typeface="Lato Bold"/>
              </a:rPr>
              <a:t> part we apply ANN, which flattens the feature map we got as result and train neural network accordingly.</a:t>
            </a:r>
            <a:endParaRPr lang="en-US" sz="5400" dirty="0" smtClean="0">
              <a:sym typeface="Lato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381466" y="5697036"/>
            <a:ext cx="4879578" cy="566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297402" y="9174133"/>
            <a:ext cx="8595440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7.      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Dicussion,Conclusion</a:t>
            </a: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 and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Refrences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</p:spTree>
    <p:extLst>
      <p:ext uri="{BB962C8B-B14F-4D97-AF65-F5344CB8AC3E}">
        <p14:creationId xmlns:p14="http://schemas.microsoft.com/office/powerpoint/2010/main" val="3720439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42900"/>
            <a:ext cx="15497175" cy="871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442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" y="-342900"/>
            <a:ext cx="13011150" cy="7315200"/>
          </a:xfrm>
          <a:prstGeom prst="rect">
            <a:avLst/>
          </a:prstGeom>
        </p:spPr>
      </p:pic>
      <p:sp>
        <p:nvSpPr>
          <p:cNvPr id="4" name="TextBox 27"/>
          <p:cNvSpPr txBox="1"/>
          <p:nvPr/>
        </p:nvSpPr>
        <p:spPr>
          <a:xfrm>
            <a:off x="457200" y="7124700"/>
            <a:ext cx="15541556" cy="2539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57250" indent="-857250">
              <a:lnSpc>
                <a:spcPts val="49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6000" b="1" u="sng" dirty="0" smtClean="0"/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5400" dirty="0" smtClean="0"/>
              <a:t>In max pooling, we reduce the size of feature map further to minimize computational power of computer used</a:t>
            </a:r>
            <a:endParaRPr lang="en-US" sz="5400" dirty="0" smtClean="0">
              <a:sym typeface="Lato Bold"/>
            </a:endParaRPr>
          </a:p>
        </p:txBody>
      </p:sp>
    </p:spTree>
    <p:extLst>
      <p:ext uri="{BB962C8B-B14F-4D97-AF65-F5344CB8AC3E}">
        <p14:creationId xmlns:p14="http://schemas.microsoft.com/office/powerpoint/2010/main" val="15414926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495300"/>
            <a:ext cx="15344775" cy="862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6430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0"/>
            <a:ext cx="17818100" cy="1001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965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7"/>
          <p:cNvSpPr txBox="1"/>
          <p:nvPr/>
        </p:nvSpPr>
        <p:spPr>
          <a:xfrm>
            <a:off x="1222444" y="1104900"/>
            <a:ext cx="15541556" cy="18851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6000" b="1" u="sng" dirty="0" smtClean="0"/>
              <a:t>Drawbacks of ANN</a:t>
            </a:r>
            <a:endParaRPr lang="en-US" sz="6000" b="1" u="sng" dirty="0" smtClean="0"/>
          </a:p>
          <a:p>
            <a:pPr>
              <a:lnSpc>
                <a:spcPts val="4900"/>
              </a:lnSpc>
              <a:spcBef>
                <a:spcPct val="0"/>
              </a:spcBef>
            </a:pPr>
            <a:endParaRPr lang="en-US" sz="6000" b="1" u="sng" dirty="0"/>
          </a:p>
          <a:p>
            <a:pPr>
              <a:lnSpc>
                <a:spcPts val="4900"/>
              </a:lnSpc>
              <a:spcBef>
                <a:spcPct val="0"/>
              </a:spcBef>
            </a:pPr>
            <a:endParaRPr lang="en-US" sz="5400" dirty="0"/>
          </a:p>
        </p:txBody>
      </p:sp>
      <p:sp>
        <p:nvSpPr>
          <p:cNvPr id="30" name="TextBox 30"/>
          <p:cNvSpPr txBox="1"/>
          <p:nvPr/>
        </p:nvSpPr>
        <p:spPr>
          <a:xfrm>
            <a:off x="381466" y="5697036"/>
            <a:ext cx="4879578" cy="566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297402" y="9174133"/>
            <a:ext cx="8595440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7.      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Dicussion,Conclusion</a:t>
            </a: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 and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Refrences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381466" y="1520894"/>
            <a:ext cx="16382534" cy="6740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914400" marR="0" lvl="0" indent="-9144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" sz="5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0" indent="-9144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5400" dirty="0">
                <a:latin typeface="Arial" panose="020B0604020202020204" pitchFamily="34" charset="0"/>
              </a:rPr>
              <a:t>F</a:t>
            </a:r>
            <a:r>
              <a:rPr kumimoji="0" lang="" sz="5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ully connected structure where each neuron connects to every other neuron in the next layer.</a:t>
            </a:r>
          </a:p>
          <a:p>
            <a:pPr marL="914400" marR="0" lvl="0" indent="-9144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" sz="5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structure results in a large number of parameters, making them computationally expensive</a:t>
            </a:r>
            <a:endParaRPr kumimoji="0" lang="en-US" sz="5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0" indent="-9144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" sz="5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prone to overfitting, especially for high-dimensional inputs like images </a:t>
            </a:r>
          </a:p>
        </p:txBody>
      </p:sp>
    </p:spTree>
    <p:extLst>
      <p:ext uri="{BB962C8B-B14F-4D97-AF65-F5344CB8AC3E}">
        <p14:creationId xmlns:p14="http://schemas.microsoft.com/office/powerpoint/2010/main" val="17646006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485900"/>
            <a:ext cx="17297400" cy="880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890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7"/>
          <p:cNvSpPr txBox="1"/>
          <p:nvPr/>
        </p:nvSpPr>
        <p:spPr>
          <a:xfrm>
            <a:off x="1222444" y="1104900"/>
            <a:ext cx="15541556" cy="18851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6000" b="1" u="sng" dirty="0" smtClean="0"/>
              <a:t>Drawbacks of ANN</a:t>
            </a:r>
            <a:endParaRPr lang="en-US" sz="6000" b="1" u="sng" dirty="0" smtClean="0"/>
          </a:p>
          <a:p>
            <a:pPr>
              <a:lnSpc>
                <a:spcPts val="4900"/>
              </a:lnSpc>
              <a:spcBef>
                <a:spcPct val="0"/>
              </a:spcBef>
            </a:pPr>
            <a:endParaRPr lang="en-US" sz="6000" b="1" u="sng" dirty="0"/>
          </a:p>
          <a:p>
            <a:pPr>
              <a:lnSpc>
                <a:spcPts val="4900"/>
              </a:lnSpc>
              <a:spcBef>
                <a:spcPct val="0"/>
              </a:spcBef>
            </a:pPr>
            <a:endParaRPr lang="en-US" sz="5400" dirty="0"/>
          </a:p>
        </p:txBody>
      </p:sp>
      <p:sp>
        <p:nvSpPr>
          <p:cNvPr id="30" name="TextBox 30"/>
          <p:cNvSpPr txBox="1"/>
          <p:nvPr/>
        </p:nvSpPr>
        <p:spPr>
          <a:xfrm>
            <a:off x="381466" y="5697036"/>
            <a:ext cx="4879578" cy="566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297402" y="9174133"/>
            <a:ext cx="8595440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7.      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Dicussion,Conclusion</a:t>
            </a: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 and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Refrences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609600" y="2696214"/>
            <a:ext cx="18364200" cy="600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914400" marR="0" lvl="0" indent="-9144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" sz="4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"/>
              </a:rPr>
              <a:t>ANNs process the entire input as a flat vector, losing the inherent structure of data (e.g., the 2D structure of an image).</a:t>
            </a:r>
          </a:p>
          <a:p>
            <a:pPr marL="914400" marR="0" lvl="0" indent="-9144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" sz="4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"/>
              </a:rPr>
              <a:t>This limits their ability to identify and focus on local patterns effectively. </a:t>
            </a:r>
            <a:endParaRPr kumimoji="0" lang="en-US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"/>
            </a:endParaRPr>
          </a:p>
          <a:p>
            <a:pPr marL="914400" lvl="0" indent="-9144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4800" dirty="0">
                <a:latin typeface="ti"/>
              </a:rPr>
              <a:t>the number of trainable parameters increases exponentially, making it impractical for processing large images or videos</a:t>
            </a:r>
            <a:r>
              <a:rPr lang="en-US" sz="4800" dirty="0" smtClean="0">
                <a:latin typeface="ti"/>
              </a:rPr>
              <a:t>.</a:t>
            </a:r>
          </a:p>
          <a:p>
            <a:pPr marL="914400" lvl="0" indent="-9144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4800" dirty="0">
                <a:latin typeface="ti"/>
              </a:rPr>
              <a:t>large number of parameters in ANNs increases the risk of </a:t>
            </a:r>
            <a:r>
              <a:rPr lang="en-US" sz="4800" dirty="0" err="1">
                <a:latin typeface="ti"/>
              </a:rPr>
              <a:t>overfitting</a:t>
            </a:r>
            <a:r>
              <a:rPr lang="en-US" sz="4800" dirty="0">
                <a:latin typeface="ti"/>
              </a:rPr>
              <a:t> when training on smaller datasets.</a:t>
            </a:r>
            <a:endParaRPr kumimoji="0" lang="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"/>
            </a:endParaRPr>
          </a:p>
        </p:txBody>
      </p:sp>
    </p:spTree>
    <p:extLst>
      <p:ext uri="{BB962C8B-B14F-4D97-AF65-F5344CB8AC3E}">
        <p14:creationId xmlns:p14="http://schemas.microsoft.com/office/powerpoint/2010/main" val="38442973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3"/>
          <p:cNvSpPr txBox="1"/>
          <p:nvPr/>
        </p:nvSpPr>
        <p:spPr>
          <a:xfrm>
            <a:off x="297402" y="9174133"/>
            <a:ext cx="8595440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7.      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Dicussion,Conclusion</a:t>
            </a: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 and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Refrences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845962"/>
            <a:ext cx="15352173" cy="863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224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30"/>
          <p:cNvSpPr txBox="1"/>
          <p:nvPr/>
        </p:nvSpPr>
        <p:spPr>
          <a:xfrm>
            <a:off x="381466" y="5697036"/>
            <a:ext cx="4879578" cy="566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297402" y="9174133"/>
            <a:ext cx="8595440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7.      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Dicussion,Conclusion</a:t>
            </a: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 and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Refrences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868333"/>
            <a:ext cx="14773077" cy="830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6229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7"/>
          <p:cNvSpPr txBox="1"/>
          <p:nvPr/>
        </p:nvSpPr>
        <p:spPr>
          <a:xfrm>
            <a:off x="685800" y="723900"/>
            <a:ext cx="15541556" cy="19108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5400" b="1" dirty="0" smtClean="0"/>
              <a:t>How do Humans recognize such images easily?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endParaRPr lang="en-US" sz="5400" b="1" dirty="0" smtClean="0"/>
          </a:p>
          <a:p>
            <a:pPr>
              <a:lnSpc>
                <a:spcPts val="4900"/>
              </a:lnSpc>
              <a:spcBef>
                <a:spcPct val="0"/>
              </a:spcBef>
            </a:pPr>
            <a:endParaRPr lang="en-US" sz="5400" dirty="0" smtClean="0">
              <a:sym typeface="Lato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381466" y="5697036"/>
            <a:ext cx="4879578" cy="566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297402" y="9174133"/>
            <a:ext cx="8595440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7.      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Dicussion,Conclusion</a:t>
            </a:r>
            <a:r>
              <a:rPr lang="en-US" sz="3500" b="1" dirty="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 and </a:t>
            </a:r>
            <a:r>
              <a:rPr lang="en-US" sz="3500" b="1" dirty="0" err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Refrences</a:t>
            </a:r>
            <a:endParaRPr lang="en-US" sz="3500" b="1" dirty="0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3094"/>
            <a:ext cx="17403797" cy="814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3419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425" y="14859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51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3317</TotalTime>
  <Words>392</Words>
  <Application>Microsoft Office PowerPoint</Application>
  <PresentationFormat>Custom</PresentationFormat>
  <Paragraphs>48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Playfair Display</vt:lpstr>
      <vt:lpstr>Lato Bold</vt:lpstr>
      <vt:lpstr>Calibri</vt:lpstr>
      <vt:lpstr>Times New Roman</vt:lpstr>
      <vt:lpstr>Playfair Display Bold</vt:lpstr>
      <vt:lpstr>ti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Article</dc:title>
  <cp:lastModifiedBy>Microsoft account</cp:lastModifiedBy>
  <cp:revision>90</cp:revision>
  <dcterms:created xsi:type="dcterms:W3CDTF">2006-08-16T00:00:00Z</dcterms:created>
  <dcterms:modified xsi:type="dcterms:W3CDTF">2024-12-27T06:38:30Z</dcterms:modified>
  <dc:identifier>DAGTAek5Tdo</dc:identifier>
</cp:coreProperties>
</file>

<file path=docProps/thumbnail.jpeg>
</file>